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9" r:id="rId4"/>
    <p:sldId id="264" r:id="rId5"/>
    <p:sldId id="261" r:id="rId6"/>
    <p:sldId id="262" r:id="rId7"/>
    <p:sldId id="288" r:id="rId8"/>
    <p:sldId id="265" r:id="rId9"/>
    <p:sldId id="285" r:id="rId10"/>
    <p:sldId id="286" r:id="rId11"/>
    <p:sldId id="287" r:id="rId12"/>
    <p:sldId id="268" r:id="rId13"/>
    <p:sldId id="289" r:id="rId14"/>
    <p:sldId id="290" r:id="rId15"/>
    <p:sldId id="25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5F45C-12EA-47D0-B230-A0C80C901040}" type="datetimeFigureOut">
              <a:rPr lang="en-GB" smtClean="0"/>
              <a:t>18/10/2021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0EC36-949B-4994-8BD9-A0F5B6418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100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0EC36-949B-4994-8BD9-A0F5B6418CC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52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1" y="260648"/>
            <a:ext cx="802587" cy="900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52" y="170648"/>
            <a:ext cx="222854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08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cs-CZ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18.10.2021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481" y="5876578"/>
            <a:ext cx="2257115" cy="432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857" y="6315169"/>
            <a:ext cx="252000" cy="252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688" y="6309272"/>
            <a:ext cx="252000" cy="252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1" y="260648"/>
            <a:ext cx="802587" cy="90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52" y="170648"/>
            <a:ext cx="222854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4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varian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48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201219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pPr lvl="0"/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0"/>
          </p:nvPr>
        </p:nvSpPr>
        <p:spPr>
          <a:xfrm>
            <a:off x="6948264" y="6165304"/>
            <a:ext cx="1800200" cy="360040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5pPr marL="1828800" indent="0">
              <a:buNone/>
              <a:defRPr/>
            </a:lvl5pPr>
          </a:lstStyle>
          <a:p>
            <a:pPr lvl="0"/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1" y="260648"/>
            <a:ext cx="802587" cy="900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52" y="170648"/>
            <a:ext cx="222854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56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varian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1" y="260648"/>
            <a:ext cx="802587" cy="900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52" y="170648"/>
            <a:ext cx="222854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3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bsah variant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1" y="260648"/>
            <a:ext cx="802587" cy="900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52" y="170648"/>
            <a:ext cx="222854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39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bsah variant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48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2708919"/>
            <a:ext cx="40392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2708919"/>
            <a:ext cx="40392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1" y="260648"/>
            <a:ext cx="802587" cy="90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52" y="170648"/>
            <a:ext cx="222854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72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Obsah variant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936104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2420888"/>
            <a:ext cx="4039200" cy="8640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3284982"/>
            <a:ext cx="4039200" cy="288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2420888"/>
            <a:ext cx="4039200" cy="864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9" y="3284982"/>
            <a:ext cx="4039200" cy="288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1" y="260648"/>
            <a:ext cx="802587" cy="90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52" y="170648"/>
            <a:ext cx="222854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56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bsah variant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1" y="260648"/>
            <a:ext cx="802587" cy="90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52" y="170648"/>
            <a:ext cx="222854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79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variant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3" y="1484784"/>
            <a:ext cx="3009600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3888" y="1484784"/>
            <a:ext cx="5133600" cy="4641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7544" y="2636912"/>
            <a:ext cx="3009600" cy="34892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1" y="260648"/>
            <a:ext cx="802587" cy="90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52" y="170648"/>
            <a:ext cx="222854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58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sah variant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636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1" y="260648"/>
            <a:ext cx="802587" cy="90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52" y="170648"/>
            <a:ext cx="222854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92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E983F-E8B0-440E-85B9-4C3A06A570CB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29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6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Programová centra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600" dirty="0"/>
              <a:t>Tisková konference </a:t>
            </a:r>
          </a:p>
          <a:p>
            <a:r>
              <a:rPr lang="cs-CZ" sz="2600" dirty="0"/>
              <a:t>projekt Zpátky do života </a:t>
            </a:r>
          </a:p>
        </p:txBody>
      </p:sp>
      <p:pic>
        <p:nvPicPr>
          <p:cNvPr id="4" name="Obrázek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93"/>
          <a:stretch/>
        </p:blipFill>
        <p:spPr bwMode="auto">
          <a:xfrm>
            <a:off x="5364088" y="188640"/>
            <a:ext cx="3406775" cy="9728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3438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B63AB-C751-334E-84C4-566075CF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872674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Způsob uložení programů</a:t>
            </a:r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60807359-14B0-144D-B156-8B7DA676C37E}"/>
              </a:ext>
            </a:extLst>
          </p:cNvPr>
          <p:cNvGraphicFramePr>
            <a:graphicFrameLocks noGrp="1"/>
          </p:cNvGraphicFramePr>
          <p:nvPr/>
        </p:nvGraphicFramePr>
        <p:xfrm>
          <a:off x="5940152" y="2307164"/>
          <a:ext cx="2543175" cy="1082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45355981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69972287"/>
                    </a:ext>
                  </a:extLst>
                </a:gridCol>
                <a:gridCol w="598959">
                  <a:extLst>
                    <a:ext uri="{9D8B030D-6E8A-4147-A177-3AD203B41FA5}">
                      <a16:colId xmlns:a16="http://schemas.microsoft.com/office/drawing/2014/main" val="2814411132"/>
                    </a:ext>
                  </a:extLst>
                </a:gridCol>
              </a:tblGrid>
              <a:tr h="104775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obligatorní soud</a:t>
                      </a:r>
                      <a:endParaRPr lang="cs-CZ" sz="1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47 %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413024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obligatorní státní zástupce</a:t>
                      </a:r>
                      <a:endParaRPr lang="cs-CZ" sz="1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3 %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968313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fakultativní</a:t>
                      </a:r>
                      <a:endParaRPr lang="cs-CZ" sz="14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50 %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192355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56C021C0-403E-AD40-A0AB-1D2E2DB6B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285450"/>
            <a:ext cx="49784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11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B63AB-C751-334E-84C4-566075CF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872674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Programy</a:t>
            </a:r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60807359-14B0-144D-B156-8B7DA676C37E}"/>
              </a:ext>
            </a:extLst>
          </p:cNvPr>
          <p:cNvGraphicFramePr>
            <a:graphicFrameLocks noGrp="1"/>
          </p:cNvGraphicFramePr>
          <p:nvPr/>
        </p:nvGraphicFramePr>
        <p:xfrm>
          <a:off x="5940152" y="2307164"/>
          <a:ext cx="2543175" cy="1447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45355981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69972287"/>
                    </a:ext>
                  </a:extLst>
                </a:gridCol>
                <a:gridCol w="598959">
                  <a:extLst>
                    <a:ext uri="{9D8B030D-6E8A-4147-A177-3AD203B41FA5}">
                      <a16:colId xmlns:a16="http://schemas.microsoft.com/office/drawing/2014/main" val="2814411132"/>
                    </a:ext>
                  </a:extLst>
                </a:gridCol>
              </a:tblGrid>
              <a:tr h="104775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VIT</a:t>
                      </a:r>
                      <a:endParaRPr lang="cs-CZ" sz="14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52 %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413024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Řidiči</a:t>
                      </a:r>
                      <a:endParaRPr lang="cs-CZ" sz="14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23 %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968313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Punkt</a:t>
                      </a:r>
                      <a:endParaRPr lang="cs-CZ" sz="14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22 %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192355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Restart</a:t>
                      </a:r>
                      <a:endParaRPr lang="cs-CZ" sz="14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2 %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734072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neurčeno</a:t>
                      </a:r>
                      <a:endParaRPr lang="cs-CZ" sz="14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1 %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825129"/>
                  </a:ext>
                </a:extLst>
              </a:tr>
            </a:tbl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85F60787-350F-CF4C-AF9F-8C6F11B1A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285450"/>
            <a:ext cx="49784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976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B63AB-C751-334E-84C4-566075CF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872674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Forma programu</a:t>
            </a:r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60807359-14B0-144D-B156-8B7DA676C37E}"/>
              </a:ext>
            </a:extLst>
          </p:cNvPr>
          <p:cNvGraphicFramePr>
            <a:graphicFrameLocks noGrp="1"/>
          </p:cNvGraphicFramePr>
          <p:nvPr/>
        </p:nvGraphicFramePr>
        <p:xfrm>
          <a:off x="5940152" y="2307164"/>
          <a:ext cx="2543175" cy="8686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45355981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69972287"/>
                    </a:ext>
                  </a:extLst>
                </a:gridCol>
                <a:gridCol w="598959">
                  <a:extLst>
                    <a:ext uri="{9D8B030D-6E8A-4147-A177-3AD203B41FA5}">
                      <a16:colId xmlns:a16="http://schemas.microsoft.com/office/drawing/2014/main" val="2814411132"/>
                    </a:ext>
                  </a:extLst>
                </a:gridCol>
              </a:tblGrid>
              <a:tr h="104775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individuální</a:t>
                      </a:r>
                      <a:endParaRPr lang="cs-CZ" sz="1400" b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43 %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413024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skupinová</a:t>
                      </a:r>
                      <a:endParaRPr lang="cs-CZ" sz="1400" b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55 %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968313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neurčeno</a:t>
                      </a:r>
                      <a:endParaRPr lang="cs-CZ" sz="1400" b="0" dirty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2 %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192355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27450358-A6E7-8740-93CF-879F63AD3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28545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5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A929E-E1C1-4FDE-A5E9-ECD0BCC31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Programová centra – součást projektu Zpátky do života</a:t>
            </a:r>
            <a:endParaRPr lang="en-GB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2559D5-3266-42BB-9F71-CF8110063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48925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480"/>
              </a:spcBef>
            </a:pPr>
            <a:r>
              <a:rPr lang="cs-CZ" sz="2000" dirty="0"/>
              <a:t>Projekt realizovaný Probační a mediační službou – 2020-2024</a:t>
            </a:r>
          </a:p>
          <a:p>
            <a:pPr>
              <a:lnSpc>
                <a:spcPct val="80000"/>
              </a:lnSpc>
              <a:spcBef>
                <a:spcPts val="480"/>
              </a:spcBef>
            </a:pPr>
            <a:endParaRPr lang="cs-CZ" sz="2000" dirty="0"/>
          </a:p>
          <a:p>
            <a:pPr>
              <a:lnSpc>
                <a:spcPct val="80000"/>
              </a:lnSpc>
              <a:spcBef>
                <a:spcPts val="480"/>
              </a:spcBef>
            </a:pPr>
            <a:r>
              <a:rPr lang="cs-CZ" sz="2000" dirty="0"/>
              <a:t>Dvě hlavní aktivity – zřízení programových center a probačního domu</a:t>
            </a:r>
          </a:p>
          <a:p>
            <a:pPr>
              <a:lnSpc>
                <a:spcPct val="80000"/>
              </a:lnSpc>
              <a:spcBef>
                <a:spcPts val="480"/>
              </a:spcBef>
            </a:pPr>
            <a:endParaRPr lang="cs-CZ" sz="2000" dirty="0"/>
          </a:p>
          <a:p>
            <a:pPr>
              <a:lnSpc>
                <a:spcPct val="80000"/>
              </a:lnSpc>
              <a:spcBef>
                <a:spcPts val="480"/>
              </a:spcBef>
            </a:pPr>
            <a:r>
              <a:rPr lang="cs-CZ" sz="2000" dirty="0"/>
              <a:t>Finančně podpořen Norskými fondy 2014-2021 </a:t>
            </a:r>
          </a:p>
          <a:p>
            <a:pPr>
              <a:lnSpc>
                <a:spcPct val="80000"/>
              </a:lnSpc>
              <a:spcBef>
                <a:spcPts val="480"/>
              </a:spcBef>
            </a:pPr>
            <a:r>
              <a:rPr lang="cs-CZ" sz="2000" dirty="0"/>
              <a:t>	grant ve výši 57 885 000 Kč</a:t>
            </a:r>
          </a:p>
          <a:p>
            <a:pPr>
              <a:lnSpc>
                <a:spcPct val="80000"/>
              </a:lnSpc>
              <a:spcBef>
                <a:spcPts val="480"/>
              </a:spcBef>
            </a:pPr>
            <a:endParaRPr lang="cs-CZ" sz="2000" dirty="0"/>
          </a:p>
          <a:p>
            <a:pPr>
              <a:lnSpc>
                <a:spcPct val="80000"/>
              </a:lnSpc>
              <a:spcBef>
                <a:spcPts val="480"/>
              </a:spcBef>
            </a:pPr>
            <a:r>
              <a:rPr lang="cs-CZ" sz="2000" dirty="0"/>
              <a:t>Navázána spolupráce s Norskou nápravnou službou.</a:t>
            </a:r>
          </a:p>
          <a:p>
            <a:endParaRPr lang="cs-CZ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08144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B60D4C-CE81-4E73-9D35-717947027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Co nového přináší působení lektora do případové práce?</a:t>
            </a:r>
            <a:endParaRPr lang="en-GB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339A46-281C-40AB-A630-2D9F16B91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633267"/>
          </a:xfrm>
        </p:spPr>
        <p:txBody>
          <a:bodyPr>
            <a:normAutofit fontScale="92500" lnSpcReduction="20000"/>
          </a:bodyPr>
          <a:lstStyle/>
          <a:p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Rozšiřuje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možnosti působení na klienta v rámci probace</a:t>
            </a:r>
          </a:p>
          <a:p>
            <a:endParaRPr lang="cs-CZ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Práce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 klientem je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intenzivní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koncentrovaná do menšího časového úseku (do 3-4 měsíců)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Vytváří příležitosti pro klienta využívat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vlastní zdroje a zdroje skupiny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Využívá škálu specifických technik a metod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práce se skupinou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Disponuje větším prostorem pro projednávání životních témat klienta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 větší hloubky 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Využívá 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potenciálu skupiny a skupinové práce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850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700" dirty="0"/>
              <a:t>Kontakt: </a:t>
            </a:r>
          </a:p>
        </p:txBody>
      </p:sp>
      <p:pic>
        <p:nvPicPr>
          <p:cNvPr id="4" name="Obrázek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93"/>
          <a:stretch/>
        </p:blipFill>
        <p:spPr bwMode="auto">
          <a:xfrm>
            <a:off x="5364088" y="260648"/>
            <a:ext cx="3406775" cy="9728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4410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0E25B2-5029-4694-86EB-716025F7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4800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Nové pracoviště – programové centrum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FF8A8-BCD9-47A0-9138-7950F9F99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504" y="2269544"/>
            <a:ext cx="8229600" cy="38957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dirty="0"/>
              <a:t>poskytuje resocializační programy klientům Probační a mediační služby</a:t>
            </a:r>
          </a:p>
          <a:p>
            <a:pPr>
              <a:lnSpc>
                <a:spcPct val="80000"/>
              </a:lnSpc>
            </a:pP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b="1" dirty="0"/>
              <a:t>Co je to resocializační program?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intenzivní práce s klientem, která má za cíl </a:t>
            </a:r>
          </a:p>
          <a:p>
            <a:pPr marL="342900" indent="-342900">
              <a:lnSpc>
                <a:spcPct val="80000"/>
              </a:lnSpc>
              <a:buFontTx/>
              <a:buChar char="-"/>
            </a:pPr>
            <a:r>
              <a:rPr lang="cs-CZ" sz="2400" dirty="0"/>
              <a:t>pomoci s jeho začleněním zpět do společnosti</a:t>
            </a:r>
          </a:p>
          <a:p>
            <a:pPr marL="342900" indent="-342900">
              <a:lnSpc>
                <a:spcPct val="80000"/>
              </a:lnSpc>
              <a:buFontTx/>
              <a:buChar char="-"/>
            </a:pPr>
            <a:r>
              <a:rPr lang="cs-CZ" sz="2400" dirty="0"/>
              <a:t>snížit rizika recidivy u klienta</a:t>
            </a:r>
          </a:p>
          <a:p>
            <a:pPr marL="342900" indent="-342900">
              <a:lnSpc>
                <a:spcPct val="80000"/>
              </a:lnSpc>
              <a:buFontTx/>
              <a:buChar char="-"/>
            </a:pPr>
            <a:r>
              <a:rPr lang="cs-CZ" sz="2400" dirty="0"/>
              <a:t>pomoci se zvládáním rizikových situací</a:t>
            </a:r>
          </a:p>
          <a:p>
            <a:pPr marL="342900" indent="-342900">
              <a:lnSpc>
                <a:spcPct val="80000"/>
              </a:lnSpc>
              <a:buFontTx/>
              <a:buChar char="-"/>
            </a:pPr>
            <a:r>
              <a:rPr lang="cs-CZ" sz="2400" dirty="0"/>
              <a:t>motivovat a podpořit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142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0E25B2-5029-4694-86EB-716025F7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4800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Programová centra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FF8A8-BCD9-47A0-9138-7950F9F99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504" y="2269544"/>
            <a:ext cx="8229600" cy="3895760"/>
          </a:xfrm>
        </p:spPr>
        <p:txBody>
          <a:bodyPr>
            <a:normAutofit/>
          </a:bodyPr>
          <a:lstStyle/>
          <a:p>
            <a:r>
              <a:rPr lang="cs-CZ" sz="2400" dirty="0"/>
              <a:t>1. ledna 2021 vznikla 4 programová centra</a:t>
            </a:r>
          </a:p>
          <a:p>
            <a:endParaRPr lang="cs-CZ" sz="2400" dirty="0"/>
          </a:p>
          <a:p>
            <a:r>
              <a:rPr lang="cs-CZ" sz="2400" dirty="0"/>
              <a:t>v Českých Budějovicích pro Jihočeský kraj</a:t>
            </a:r>
          </a:p>
          <a:p>
            <a:r>
              <a:rPr lang="cs-CZ" sz="2400" dirty="0"/>
              <a:t>v Chebu a Sokolově pro Západočeský kraj</a:t>
            </a:r>
          </a:p>
          <a:p>
            <a:r>
              <a:rPr lang="cs-CZ" sz="2400" dirty="0"/>
              <a:t>ve Frýdku-Místku a Olomouci pro Severomoravský kraj</a:t>
            </a:r>
          </a:p>
          <a:p>
            <a:r>
              <a:rPr lang="cs-CZ" sz="2400" dirty="0"/>
              <a:t>v Mostě pro Severočeský kraj</a:t>
            </a:r>
          </a:p>
          <a:p>
            <a:endParaRPr lang="cs-CZ" sz="2400" dirty="0"/>
          </a:p>
          <a:p>
            <a:r>
              <a:rPr lang="cs-CZ" sz="2400" dirty="0"/>
              <a:t>od 1. ledna 2022 vznikne programové centrum v Praze</a:t>
            </a:r>
          </a:p>
        </p:txBody>
      </p:sp>
    </p:spTree>
    <p:extLst>
      <p:ext uri="{BB962C8B-B14F-4D97-AF65-F5344CB8AC3E}">
        <p14:creationId xmlns:p14="http://schemas.microsoft.com/office/powerpoint/2010/main" val="4026397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mapa&#10;&#10;Popis byl vytvořen automaticky">
            <a:extLst>
              <a:ext uri="{FF2B5EF4-FFF2-40B4-BE49-F238E27FC236}">
                <a16:creationId xmlns:a16="http://schemas.microsoft.com/office/drawing/2014/main" id="{72FFCB26-0091-4953-9E18-79C9BE54C7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0" r="1176" b="2160"/>
          <a:stretch/>
        </p:blipFill>
        <p:spPr>
          <a:xfrm>
            <a:off x="969643" y="1122739"/>
            <a:ext cx="6980719" cy="4005100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14733FBE-2F18-4F8D-BA72-1917D98859A4}"/>
              </a:ext>
            </a:extLst>
          </p:cNvPr>
          <p:cNvSpPr/>
          <p:nvPr/>
        </p:nvSpPr>
        <p:spPr>
          <a:xfrm>
            <a:off x="3347864" y="262148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4458B87-115A-42B6-A5B4-47157A883F6C}"/>
              </a:ext>
            </a:extLst>
          </p:cNvPr>
          <p:cNvSpPr/>
          <p:nvPr/>
        </p:nvSpPr>
        <p:spPr>
          <a:xfrm>
            <a:off x="2624112" y="1793797"/>
            <a:ext cx="144016" cy="144016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61358E3-D5FE-44D0-AA7D-F960DAE8BA5E}"/>
              </a:ext>
            </a:extLst>
          </p:cNvPr>
          <p:cNvSpPr/>
          <p:nvPr/>
        </p:nvSpPr>
        <p:spPr>
          <a:xfrm>
            <a:off x="1264721" y="2549480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44C56637-3DF4-4246-ACB2-A48FF10269BD}"/>
              </a:ext>
            </a:extLst>
          </p:cNvPr>
          <p:cNvSpPr/>
          <p:nvPr/>
        </p:nvSpPr>
        <p:spPr>
          <a:xfrm>
            <a:off x="3244744" y="4509120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3E91DA13-2360-4BF1-AD35-5BA6437F14FB}"/>
              </a:ext>
            </a:extLst>
          </p:cNvPr>
          <p:cNvSpPr/>
          <p:nvPr/>
        </p:nvSpPr>
        <p:spPr>
          <a:xfrm>
            <a:off x="7405240" y="3125289"/>
            <a:ext cx="144016" cy="14401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67A55807-DA7E-4B04-9DA3-2189384548CA}"/>
              </a:ext>
            </a:extLst>
          </p:cNvPr>
          <p:cNvSpPr/>
          <p:nvPr/>
        </p:nvSpPr>
        <p:spPr>
          <a:xfrm>
            <a:off x="6123829" y="3242229"/>
            <a:ext cx="144016" cy="14401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CC4BB71E-6E3C-4569-9D81-73FD59A580B4}"/>
              </a:ext>
            </a:extLst>
          </p:cNvPr>
          <p:cNvSpPr/>
          <p:nvPr/>
        </p:nvSpPr>
        <p:spPr>
          <a:xfrm>
            <a:off x="1429442" y="2335277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22C368C-4FE4-4E91-A674-644B53D8718D}"/>
              </a:ext>
            </a:extLst>
          </p:cNvPr>
          <p:cNvSpPr txBox="1"/>
          <p:nvPr/>
        </p:nvSpPr>
        <p:spPr>
          <a:xfrm>
            <a:off x="2624112" y="4262168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České Budějovice</a:t>
            </a:r>
            <a:endParaRPr lang="en-GB" sz="12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3F4DB6A-89B7-4CCB-834A-1FD94BE2CE13}"/>
              </a:ext>
            </a:extLst>
          </p:cNvPr>
          <p:cNvSpPr txBox="1"/>
          <p:nvPr/>
        </p:nvSpPr>
        <p:spPr>
          <a:xfrm>
            <a:off x="5796528" y="3362478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Olomouc</a:t>
            </a:r>
            <a:endParaRPr lang="en-GB" sz="12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5685089E-D3D1-4FEF-B9C6-BBA906D7DB28}"/>
              </a:ext>
            </a:extLst>
          </p:cNvPr>
          <p:cNvSpPr txBox="1"/>
          <p:nvPr/>
        </p:nvSpPr>
        <p:spPr>
          <a:xfrm>
            <a:off x="6825594" y="3247745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Frýdek-Místek</a:t>
            </a:r>
            <a:endParaRPr lang="en-GB" sz="12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854F775-C661-4386-861D-15DC706505A1}"/>
              </a:ext>
            </a:extLst>
          </p:cNvPr>
          <p:cNvSpPr txBox="1"/>
          <p:nvPr/>
        </p:nvSpPr>
        <p:spPr>
          <a:xfrm>
            <a:off x="2365067" y="1881083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Most</a:t>
            </a:r>
            <a:endParaRPr lang="en-GB" sz="12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D8A6A1C8-22EB-4852-AAD9-E2FCEEDF9259}"/>
              </a:ext>
            </a:extLst>
          </p:cNvPr>
          <p:cNvSpPr txBox="1"/>
          <p:nvPr/>
        </p:nvSpPr>
        <p:spPr>
          <a:xfrm>
            <a:off x="1330000" y="2595833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Cheb</a:t>
            </a:r>
            <a:endParaRPr lang="en-GB" sz="12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9251AA5-53A7-4722-95DD-08411F2A1790}"/>
              </a:ext>
            </a:extLst>
          </p:cNvPr>
          <p:cNvSpPr txBox="1"/>
          <p:nvPr/>
        </p:nvSpPr>
        <p:spPr>
          <a:xfrm>
            <a:off x="1522157" y="2318834"/>
            <a:ext cx="1361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Sokolov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7197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81200A-0E0D-46F6-B8E9-015CCA248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4800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Proč Služba přistoupila ke zřízení nového typu pracovišť?</a:t>
            </a:r>
            <a:endParaRPr lang="en-GB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865A97-9BFA-4C3E-BAD3-2A598928B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69544"/>
            <a:ext cx="8229600" cy="4320480"/>
          </a:xfrm>
        </p:spPr>
        <p:txBody>
          <a:bodyPr>
            <a:normAutofit lnSpcReduction="10000"/>
          </a:bodyPr>
          <a:lstStyle/>
          <a:p>
            <a:r>
              <a:rPr lang="cs-CZ" sz="1800" dirty="0"/>
              <a:t>Jedním z cílů Probační a mediační služby je zajistit bezpečný a kvalitní proces návratu pachatelů trestné činnosti do společnosti – zajistit možnosti pro úspěšnou </a:t>
            </a:r>
            <a:r>
              <a:rPr lang="cs-CZ" sz="1800" b="1" dirty="0"/>
              <a:t>resocializaci</a:t>
            </a:r>
            <a:r>
              <a:rPr lang="cs-CZ" sz="1800" dirty="0"/>
              <a:t>.</a:t>
            </a:r>
          </a:p>
          <a:p>
            <a:endParaRPr lang="cs-CZ" sz="1800" dirty="0"/>
          </a:p>
          <a:p>
            <a:r>
              <a:rPr lang="cs-CZ" sz="1800" dirty="0"/>
              <a:t>Výzvy v této oblasti: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Vysoký počet vězeňské populace a vysoká recidiva pachatelů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Efektivní využívání alternativních trestů a potřeba individuální práce s klientem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Nedostatečný počet resocializačních programů pro osoby vykonávající alternativní tresty a kolísání jejich dostupnosti (místně, kapacitně)</a:t>
            </a:r>
          </a:p>
          <a:p>
            <a:endParaRPr lang="cs-CZ" sz="1800" dirty="0"/>
          </a:p>
          <a:p>
            <a:endParaRPr lang="cs-CZ" sz="1800" dirty="0"/>
          </a:p>
          <a:p>
            <a:pPr algn="ctr"/>
            <a:r>
              <a:rPr lang="cs-CZ" sz="1800" dirty="0"/>
              <a:t>Zřízení programových center zaměřených speciálně na poskytování resocializačních programů</a:t>
            </a:r>
          </a:p>
          <a:p>
            <a:endParaRPr lang="en-GB" dirty="0"/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02767EC2-F5AC-4A08-B73E-B7BC5590F678}"/>
              </a:ext>
            </a:extLst>
          </p:cNvPr>
          <p:cNvSpPr/>
          <p:nvPr/>
        </p:nvSpPr>
        <p:spPr>
          <a:xfrm>
            <a:off x="4535996" y="5301208"/>
            <a:ext cx="72008" cy="28372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19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81200A-0E0D-46F6-B8E9-015CCA248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4800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Proč Služba přistoupila ke zřízení nového typu pracovišť?</a:t>
            </a:r>
            <a:endParaRPr lang="en-GB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865A97-9BFA-4C3E-BAD3-2A598928B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921299"/>
          </a:xfrm>
        </p:spPr>
        <p:txBody>
          <a:bodyPr>
            <a:normAutofit fontScale="85000" lnSpcReduction="20000"/>
          </a:bodyPr>
          <a:lstStyle/>
          <a:p>
            <a:endParaRPr lang="cs-CZ" sz="2400" dirty="0"/>
          </a:p>
          <a:p>
            <a:r>
              <a:rPr lang="cs-CZ" sz="2400" dirty="0"/>
              <a:t>Naplňování </a:t>
            </a:r>
            <a:r>
              <a:rPr lang="cs-CZ" sz="2400" b="1" dirty="0"/>
              <a:t>Koncepce rozvoje probace a mediace do roku 2025 </a:t>
            </a:r>
            <a:r>
              <a:rPr lang="cs-CZ" sz="2400" dirty="0"/>
              <a:t>– odklonění pachatele od kriminální kariéry a jeho integrování do života společnosti.</a:t>
            </a:r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cs-CZ" sz="2400" dirty="0"/>
              <a:t>Klient, který si je vědom rizik vlastního chování, který rozumí příčinám své vlastní kriminality, učí se s nimi pracovat a zvládat je, je zároveň také člověkem, který hledá své místo ve společnosti ve formě společností akceptovaných modelů chování a nikoli mimo ně.</a:t>
            </a:r>
          </a:p>
          <a:p>
            <a:endParaRPr lang="cs-CZ" sz="2400" dirty="0"/>
          </a:p>
          <a:p>
            <a:r>
              <a:rPr lang="cs-CZ" sz="2400" dirty="0"/>
              <a:t>Dostupnost programů, univerzálnost využití</a:t>
            </a:r>
          </a:p>
          <a:p>
            <a:endParaRPr lang="cs-CZ" sz="2400" dirty="0"/>
          </a:p>
          <a:p>
            <a:r>
              <a:rPr lang="cs-CZ" sz="2400" dirty="0"/>
              <a:t>Doplnění sítě neziskových organizací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745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81200A-0E0D-46F6-B8E9-015CCA248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4800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Spojení práce Probační a mediační služby a poskytování programů</a:t>
            </a:r>
            <a:endParaRPr lang="en-GB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865A97-9BFA-4C3E-BAD3-2A598928B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92129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480"/>
              </a:spcBef>
            </a:pPr>
            <a:endParaRPr lang="cs-CZ" sz="2000" dirty="0"/>
          </a:p>
          <a:p>
            <a:pPr marL="342900" indent="-342900">
              <a:lnSpc>
                <a:spcPct val="80000"/>
              </a:lnSpc>
              <a:spcBef>
                <a:spcPts val="480"/>
              </a:spcBef>
              <a:buFontTx/>
              <a:buChar char="-"/>
            </a:pPr>
            <a:r>
              <a:rPr lang="cs-CZ" sz="2000" dirty="0"/>
              <a:t>efektivní využití zdrojů instituce - využíváme stávající strukturu středisek, zázemí</a:t>
            </a:r>
          </a:p>
          <a:p>
            <a:pPr marL="342900" indent="-342900">
              <a:lnSpc>
                <a:spcPct val="80000"/>
              </a:lnSpc>
              <a:spcBef>
                <a:spcPts val="480"/>
              </a:spcBef>
              <a:buFontTx/>
              <a:buChar char="-"/>
            </a:pPr>
            <a:endParaRPr lang="cs-CZ" sz="2000" dirty="0"/>
          </a:p>
          <a:p>
            <a:pPr marL="342900" indent="-342900">
              <a:lnSpc>
                <a:spcPct val="80000"/>
              </a:lnSpc>
              <a:spcBef>
                <a:spcPts val="480"/>
              </a:spcBef>
              <a:buFontTx/>
              <a:buChar char="-"/>
            </a:pPr>
            <a:r>
              <a:rPr lang="cs-CZ" sz="2000" dirty="0"/>
              <a:t>dobrá komunikace mezi probačními úředníky a programovými centry v rámci organizace</a:t>
            </a:r>
          </a:p>
          <a:p>
            <a:pPr marL="342900" indent="-342900">
              <a:lnSpc>
                <a:spcPct val="80000"/>
              </a:lnSpc>
              <a:spcBef>
                <a:spcPts val="480"/>
              </a:spcBef>
              <a:buFontTx/>
              <a:buChar char="-"/>
            </a:pPr>
            <a:endParaRPr lang="cs-CZ" sz="2000" dirty="0"/>
          </a:p>
          <a:p>
            <a:pPr marL="342900" indent="-342900">
              <a:lnSpc>
                <a:spcPct val="80000"/>
              </a:lnSpc>
              <a:spcBef>
                <a:spcPts val="480"/>
              </a:spcBef>
              <a:buFontTx/>
              <a:buChar char="-"/>
            </a:pPr>
            <a:r>
              <a:rPr lang="cs-CZ" sz="2000" dirty="0"/>
              <a:t>dobré vztahy se soudci a státními zástupci</a:t>
            </a:r>
          </a:p>
          <a:p>
            <a:pPr marL="342900" indent="-342900">
              <a:lnSpc>
                <a:spcPct val="80000"/>
              </a:lnSpc>
              <a:spcBef>
                <a:spcPts val="480"/>
              </a:spcBef>
              <a:buFontTx/>
              <a:buChar char="-"/>
            </a:pPr>
            <a:endParaRPr lang="cs-CZ" sz="2400" dirty="0"/>
          </a:p>
          <a:p>
            <a:pPr marL="342900" indent="-342900">
              <a:lnSpc>
                <a:spcPct val="80000"/>
              </a:lnSpc>
              <a:spcBef>
                <a:spcPts val="480"/>
              </a:spcBef>
              <a:buFontTx/>
              <a:buChar char="-"/>
            </a:pPr>
            <a:endParaRPr lang="cs-CZ" sz="2400" dirty="0"/>
          </a:p>
          <a:p>
            <a:pPr>
              <a:lnSpc>
                <a:spcPct val="80000"/>
              </a:lnSpc>
              <a:spcBef>
                <a:spcPts val="480"/>
              </a:spcBef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989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3EFDC-7F13-493D-869D-17ACB41C5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18007"/>
            <a:ext cx="8229600" cy="842841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Jaké programy nabízíme?</a:t>
            </a:r>
            <a:endParaRPr lang="en-GB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D97ACC-5433-4A90-AAAC-E94EFBB5A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464496"/>
          </a:xfrm>
        </p:spPr>
        <p:txBody>
          <a:bodyPr>
            <a:normAutofit fontScale="25000" lnSpcReduction="20000"/>
          </a:bodyPr>
          <a:lstStyle/>
          <a:p>
            <a:r>
              <a:rPr lang="cs-CZ" sz="7200" b="1" dirty="0"/>
              <a:t>Punkt rodina</a:t>
            </a:r>
            <a:r>
              <a:rPr lang="cs-CZ" sz="7200" dirty="0"/>
              <a:t> (mládež)</a:t>
            </a:r>
          </a:p>
          <a:p>
            <a:r>
              <a:rPr lang="cs-CZ" sz="7200" dirty="0"/>
              <a:t>podpora žádoucích způsobů chování a změna postojů a hodnocení, intenzivní zapojení rodiny klienta</a:t>
            </a:r>
          </a:p>
          <a:p>
            <a:endParaRPr lang="cs-CZ" sz="7200" b="1" dirty="0"/>
          </a:p>
          <a:p>
            <a:r>
              <a:rPr lang="cs-CZ" sz="7200" b="1" dirty="0"/>
              <a:t>Vnímám i Tebe </a:t>
            </a:r>
            <a:r>
              <a:rPr lang="cs-CZ" sz="7200" dirty="0"/>
              <a:t>(dospělí) </a:t>
            </a:r>
          </a:p>
          <a:p>
            <a:r>
              <a:rPr lang="cs-CZ" sz="7200" dirty="0"/>
              <a:t>snaha o zvýšení odpovědnosti pachatelů vůči obětem trestné činnosti, dopady trestné činnosti, řešení a náprava, rozvoj empatie</a:t>
            </a:r>
          </a:p>
          <a:p>
            <a:endParaRPr lang="cs-CZ" sz="7200" b="1" dirty="0"/>
          </a:p>
          <a:p>
            <a:r>
              <a:rPr lang="cs-CZ" sz="7200" b="1" dirty="0"/>
              <a:t>Program pro řidiče </a:t>
            </a:r>
            <a:r>
              <a:rPr lang="cs-CZ" sz="7200" dirty="0"/>
              <a:t>(dospělí) </a:t>
            </a:r>
          </a:p>
          <a:p>
            <a:r>
              <a:rPr lang="cs-CZ" sz="7200" dirty="0"/>
              <a:t>usměrňování rizikového chování osob, které byly odsouzeny za trestné činy spáchané v dopravě</a:t>
            </a:r>
          </a:p>
          <a:p>
            <a:endParaRPr lang="cs-CZ" sz="7200" b="1" dirty="0"/>
          </a:p>
          <a:p>
            <a:r>
              <a:rPr lang="cs-CZ" sz="7200" b="1" dirty="0"/>
              <a:t>Restart</a:t>
            </a:r>
            <a:r>
              <a:rPr lang="cs-CZ" sz="7200" dirty="0"/>
              <a:t> (mládež a mladí dospělí – závažná násilná trestná činnosti) </a:t>
            </a:r>
          </a:p>
          <a:p>
            <a:r>
              <a:rPr lang="cs-CZ" sz="7200" dirty="0"/>
              <a:t>snaha rozpoznat rizikovou situaci, schopnosti zvládat zátěž nerizikovým způsobem </a:t>
            </a:r>
          </a:p>
          <a:p>
            <a:endParaRPr lang="cs-CZ" sz="72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6446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B63AB-C751-334E-84C4-566075CF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872674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Celkový počet klientů</a:t>
            </a:r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60807359-14B0-144D-B156-8B7DA676C37E}"/>
              </a:ext>
            </a:extLst>
          </p:cNvPr>
          <p:cNvGraphicFramePr>
            <a:graphicFrameLocks noGrp="1"/>
          </p:cNvGraphicFramePr>
          <p:nvPr/>
        </p:nvGraphicFramePr>
        <p:xfrm>
          <a:off x="5940152" y="2307164"/>
          <a:ext cx="2543175" cy="1082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7725">
                  <a:extLst>
                    <a:ext uri="{9D8B030D-6E8A-4147-A177-3AD203B41FA5}">
                      <a16:colId xmlns:a16="http://schemas.microsoft.com/office/drawing/2014/main" val="453559817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369972287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814411132"/>
                    </a:ext>
                  </a:extLst>
                </a:gridCol>
              </a:tblGrid>
              <a:tr h="104775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muži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86 %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413024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ženy</a:t>
                      </a: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14 %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968313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b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b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192355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2A80E5E0-164D-E84D-BE2F-E85FBDD75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204864"/>
            <a:ext cx="5080000" cy="349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067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599</Words>
  <Application>Microsoft Office PowerPoint</Application>
  <PresentationFormat>Předvádění na obrazovce (4:3)</PresentationFormat>
  <Paragraphs>147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Helvetica</vt:lpstr>
      <vt:lpstr>Times New Roman</vt:lpstr>
      <vt:lpstr>Motiv systému Office</vt:lpstr>
      <vt:lpstr>Programová centra </vt:lpstr>
      <vt:lpstr>Nové pracoviště – programové centrum</vt:lpstr>
      <vt:lpstr>Programová centra</vt:lpstr>
      <vt:lpstr>Prezentace aplikace PowerPoint</vt:lpstr>
      <vt:lpstr>Proč Služba přistoupila ke zřízení nového typu pracovišť?</vt:lpstr>
      <vt:lpstr>Proč Služba přistoupila ke zřízení nového typu pracovišť?</vt:lpstr>
      <vt:lpstr>Spojení práce Probační a mediační služby a poskytování programů</vt:lpstr>
      <vt:lpstr>Jaké programy nabízíme?</vt:lpstr>
      <vt:lpstr>Celkový počet klientů</vt:lpstr>
      <vt:lpstr>Způsob uložení programů</vt:lpstr>
      <vt:lpstr>Programy</vt:lpstr>
      <vt:lpstr>Forma programu</vt:lpstr>
      <vt:lpstr>Programová centra – součást projektu Zpátky do života</vt:lpstr>
      <vt:lpstr>Co nového přináší působení lektora do případové práce?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NADPIS</dc:title>
  <dc:creator>Jakešová Miroslava</dc:creator>
  <cp:lastModifiedBy>Bačkovský Martin</cp:lastModifiedBy>
  <cp:revision>60</cp:revision>
  <dcterms:created xsi:type="dcterms:W3CDTF">2020-09-03T11:00:26Z</dcterms:created>
  <dcterms:modified xsi:type="dcterms:W3CDTF">2021-10-18T09:05:16Z</dcterms:modified>
</cp:coreProperties>
</file>