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322" r:id="rId12"/>
    <p:sldId id="25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D0DC6-EF81-4203-B74C-804690816D67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815F9-9AEC-473D-8FC0-5613175F70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193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8815F9-9AEC-473D-8FC0-5613175F704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079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8815F9-9AEC-473D-8FC0-5613175F704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93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FB70E0-BC1F-406E-872C-846EE15A3B2A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600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08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cs-CZ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19.10.2021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481" y="5876578"/>
            <a:ext cx="2257115" cy="432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857" y="6315169"/>
            <a:ext cx="252000" cy="252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688" y="6309272"/>
            <a:ext cx="25200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4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varian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48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201219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pPr lvl="0"/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0"/>
          </p:nvPr>
        </p:nvSpPr>
        <p:spPr>
          <a:xfrm>
            <a:off x="6948264" y="6165304"/>
            <a:ext cx="1800200" cy="360040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56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varian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08323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bsah variant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39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bsah variant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48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2708919"/>
            <a:ext cx="40392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2708919"/>
            <a:ext cx="40392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2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bsah variant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936104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2420888"/>
            <a:ext cx="4039200" cy="8640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3284982"/>
            <a:ext cx="4039200" cy="288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2420888"/>
            <a:ext cx="4039200" cy="864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9" y="3284982"/>
            <a:ext cx="4039200" cy="288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56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bsah variant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79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variant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3" y="1484784"/>
            <a:ext cx="3009600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1484784"/>
            <a:ext cx="5133600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544" y="2636912"/>
            <a:ext cx="3009600" cy="34892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8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sah variant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636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983F-E8B0-440E-85B9-4C3A06A570CB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92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E983F-E8B0-440E-85B9-4C3A06A570CB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CB887-0EA1-4E9A-AEFA-B6C883CDA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29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6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karban@pms.justice.cz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Den mediace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200" dirty="0"/>
              <a:t>Mediace v číslech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3438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A553F-8EAB-493F-89F9-4E949F33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4800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chemeClr val="tx1"/>
                </a:solidFill>
              </a:rPr>
              <a:t>Mediace z pohledu PMS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6F3D48-F36A-40DA-8A19-02621D494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9504"/>
            <a:ext cx="8229600" cy="4464496"/>
          </a:xfrm>
        </p:spPr>
        <p:txBody>
          <a:bodyPr>
            <a:normAutofit fontScale="25000" lnSpcReduction="20000"/>
          </a:bodyPr>
          <a:lstStyle/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Mimosoudní jednání řízené mediátorem za účelem řešení a urovnání sporu mezi pachatelem a obětí či poškozeným. 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Činnost PMS směřující k urovnání konfliktního stavu v rámci trestního řízení. 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Proces komunikace mediátora odděleně s pachatelem a obětí, které vyústí v jejich společné setkání.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Mediace tkví: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6400" b="1" i="1" dirty="0"/>
              <a:t>v hlubším zapojení oběti do trestního procesu i do procesu odčinění újmy,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6400" b="1" i="1" dirty="0"/>
              <a:t>v možnosti oběti vyjádřit pachateli tváří tvář svůj postoj ke spáchanému trestnému činu,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6400" b="1" i="1" dirty="0"/>
              <a:t>v případě dohody ve zrychlení procesu administrace rozhodnutí SZ/S </a:t>
            </a:r>
            <a:br>
              <a:rPr lang="cs-CZ" sz="6400" b="1" i="1" dirty="0"/>
            </a:br>
            <a:r>
              <a:rPr lang="cs-CZ" sz="6400" b="1" i="1" dirty="0"/>
              <a:t>a potenciálního získání náhrady škody,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6400" b="1" i="1" dirty="0"/>
              <a:t>v možnosti pachatele přímo vyjádřit zodpovědnost a omluvit se za spáchaný čin. To může být zohledněno v rozhodnutí SZ/S.</a:t>
            </a:r>
            <a:endParaRPr lang="cs-CZ" sz="6400" b="1" dirty="0"/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6400" b="1" dirty="0"/>
          </a:p>
          <a:p>
            <a:pPr marL="541338" lvl="1" indent="-363538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6400" b="1" dirty="0"/>
          </a:p>
          <a:p>
            <a:pPr marL="177800" lvl="1" algn="l">
              <a:spcBef>
                <a:spcPts val="600"/>
              </a:spcBef>
              <a:spcAft>
                <a:spcPts val="600"/>
              </a:spcAft>
            </a:pPr>
            <a:endParaRPr lang="cs-CZ" sz="6400" b="1" dirty="0"/>
          </a:p>
          <a:p>
            <a:pPr marL="541338" lvl="1" indent="-363538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64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47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0BBAA-D21A-4388-99F5-6A2CA428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588" y="572992"/>
            <a:ext cx="8229600" cy="1144800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chemeClr val="tx1"/>
                </a:solidFill>
              </a:rPr>
              <a:t>Základní data I - vývoj</a:t>
            </a:r>
            <a:endParaRPr lang="cs-CZ" sz="28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4AA0B1-6C1E-44E1-B81D-89325DBF35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79504" y="6580880"/>
            <a:ext cx="4464496" cy="267383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Zdroj dat: Export dat Probační rejstřík AIS PMS 9/2021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FB8BC22-10CF-4BA2-B11C-E9C0321AD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03" y="1145392"/>
            <a:ext cx="8571188" cy="553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40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451FD-C742-4927-B971-604A842DB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9227"/>
            <a:ext cx="8229600" cy="1144800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chemeClr val="tx1"/>
                </a:solidFill>
              </a:rPr>
              <a:t>Základní data II - relace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06A41-00FB-464C-9C94-1B33F0BA0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21" y="1763012"/>
            <a:ext cx="8229600" cy="3201219"/>
          </a:xfrm>
        </p:spPr>
        <p:txBody>
          <a:bodyPr>
            <a:normAutofit fontScale="25000" lnSpcReduction="20000"/>
          </a:bodyPr>
          <a:lstStyle/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V období 2012-2015 ročně PMS realizovala více jak 1000 mediací.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V roce 2016 proběhlo necelých 1000 mediací.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Následně došlo až k 40% propadu počtu mediací.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Po roce 2017 se začal projevovat mírný rostoucí trend počtu mediací, který se zastavil v roce 2020 (do výkonu odborných činností v roce 2020 negativně zasáhla epidemie </a:t>
            </a:r>
            <a:r>
              <a:rPr lang="cs-CZ" sz="7200" b="1" dirty="0" err="1"/>
              <a:t>koronaviru</a:t>
            </a:r>
            <a:r>
              <a:rPr lang="cs-CZ" sz="7200" b="1" dirty="0"/>
              <a:t> a přijatá protiepidemická opatření).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Klesající vstupy do přípravného řízení vedou i k poklesu počtu mediací.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7200" b="1" dirty="0"/>
              <a:t>Vývoj počtu či podílu mediací je závislý na:</a:t>
            </a:r>
          </a:p>
          <a:p>
            <a:pPr marL="541338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6400" b="1" i="1" dirty="0"/>
              <a:t>zájmu a postoji oběti či poškozeného, </a:t>
            </a:r>
          </a:p>
          <a:p>
            <a:pPr marL="541338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6400" b="1" i="1" dirty="0"/>
              <a:t>vhodnosti případu k mediaci,</a:t>
            </a:r>
          </a:p>
          <a:p>
            <a:pPr marL="541338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6400" b="1" i="1" dirty="0"/>
              <a:t>zájmu a postoji pachatele (eliminace účelovosti jednání),</a:t>
            </a:r>
          </a:p>
          <a:p>
            <a:pPr marL="541338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6400" b="1" i="1" dirty="0"/>
              <a:t>spolupráci s OČTŘ při výběru vhodných případů, </a:t>
            </a:r>
          </a:p>
          <a:p>
            <a:pPr marL="541338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6400" b="1" i="1" dirty="0"/>
              <a:t>dostatku času pro realizaci.</a:t>
            </a:r>
            <a:endParaRPr lang="cs-CZ" sz="6400" b="1" dirty="0"/>
          </a:p>
          <a:p>
            <a:pPr marL="177800" lvl="1" algn="l">
              <a:spcBef>
                <a:spcPts val="600"/>
              </a:spcBef>
              <a:spcAft>
                <a:spcPts val="600"/>
              </a:spcAft>
            </a:pPr>
            <a:endParaRPr lang="cs-CZ" sz="3200" b="1" dirty="0"/>
          </a:p>
          <a:p>
            <a:pPr marL="541338" lvl="1" indent="-363538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2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7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5D8DF-C6F0-44A7-BBE0-D9D33594C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4800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chemeClr val="tx1"/>
                </a:solidFill>
              </a:rPr>
              <a:t>Základní data III – trestná činnost 2020</a:t>
            </a:r>
            <a:endParaRPr lang="cs-CZ" sz="2800" dirty="0"/>
          </a:p>
        </p:txBody>
      </p:sp>
      <p:sp>
        <p:nvSpPr>
          <p:cNvPr id="6" name="Zástupný text 3">
            <a:extLst>
              <a:ext uri="{FF2B5EF4-FFF2-40B4-BE49-F238E27FC236}">
                <a16:creationId xmlns:a16="http://schemas.microsoft.com/office/drawing/2014/main" id="{9558A03D-80C1-41FF-AA18-9939F23E04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79504" y="6525344"/>
            <a:ext cx="4464496" cy="32292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Zdroj dat: Export dat Probační rejstřík AIS PMS 12/2020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D64DAD0-9366-4EE7-AA26-FA9F35450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919" y="1706338"/>
            <a:ext cx="7732162" cy="498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4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62836-72D3-40F7-9502-FECE1A72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144800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chemeClr val="tx1"/>
                </a:solidFill>
              </a:rPr>
              <a:t>Základní data IV – trestná činnost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586B6-4333-49E1-B70A-F54D0DF4E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3591"/>
            <a:ext cx="8229600" cy="3945050"/>
          </a:xfrm>
        </p:spPr>
        <p:txBody>
          <a:bodyPr>
            <a:noAutofit/>
          </a:bodyPr>
          <a:lstStyle/>
          <a:p>
            <a:pPr marL="177800" lvl="1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/>
              <a:t>Nejčastěji dochází k realizaci mediace v případě nedbalostních trestných činů ublížení na zdraví z nedbalosti (27,6 %) a těžkého ublížení na zdraví z nedbalosti (19,7 %).</a:t>
            </a:r>
          </a:p>
          <a:p>
            <a:pPr marL="177800" lvl="1" indent="-177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/>
              <a:t>Třetí nejčetnější skupinu trestných činů lze klasifikovat jako „vandalismus“ (10,1 %).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/>
              <a:t>Následuje trestný čin ublížení na zdraví (9,6 %).</a:t>
            </a:r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/>
              <a:t>Ostatní trestné činy se vyskytují již jen v jednotkách %: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i="1" dirty="0"/>
              <a:t>krádež,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i="1" dirty="0"/>
              <a:t>poškození cizí věci, 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i="1" dirty="0"/>
              <a:t>neoprávněné opatření, padělání a pozměnění platebního prostředku,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i="1" dirty="0"/>
              <a:t>porušování domovní svobody,</a:t>
            </a:r>
          </a:p>
          <a:p>
            <a:pPr marL="3556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i="1" dirty="0"/>
              <a:t>zanedbání povinné výživy...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11F5AC-5BB1-4BAB-AA57-6B525969A0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79504" y="6535080"/>
            <a:ext cx="4464496" cy="32292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Zdroj dat: Export dat Probační rejstřík AIS PMS 12/2020</a:t>
            </a:r>
          </a:p>
        </p:txBody>
      </p:sp>
    </p:spTree>
    <p:extLst>
      <p:ext uri="{BB962C8B-B14F-4D97-AF65-F5344CB8AC3E}">
        <p14:creationId xmlns:p14="http://schemas.microsoft.com/office/powerpoint/2010/main" val="262197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88329-FC36-447C-B032-505CDE928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1040"/>
            <a:ext cx="8229600" cy="1144800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chemeClr val="tx1"/>
                </a:solidFill>
              </a:rPr>
              <a:t>Základní data V – Ne/Dohoda </a:t>
            </a:r>
            <a:endParaRPr lang="cs-CZ" sz="2800" dirty="0"/>
          </a:p>
        </p:txBody>
      </p:sp>
      <p:sp>
        <p:nvSpPr>
          <p:cNvPr id="6" name="Zástupný text 3">
            <a:extLst>
              <a:ext uri="{FF2B5EF4-FFF2-40B4-BE49-F238E27FC236}">
                <a16:creationId xmlns:a16="http://schemas.microsoft.com/office/drawing/2014/main" id="{BE8DEE0A-F41F-4313-AA31-F32320C4A9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79504" y="6550815"/>
            <a:ext cx="4464496" cy="36004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Zdroj dat: Export dat Probační rejstřík AIS PMS 9/2021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EA0DAA8-5DDD-43E4-9760-9B7AB2069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05" y="1446712"/>
            <a:ext cx="7926984" cy="510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989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4" name="Picture 14" descr="mosty podtisk b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0329"/>
            <a:ext cx="6300788" cy="380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843808" y="699568"/>
            <a:ext cx="7416824" cy="649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72B5"/>
                </a:solidFill>
              </a14:hiddenFill>
            </a:ext>
          </a:extLst>
        </p:spPr>
        <p:txBody>
          <a:bodyPr anchor="ctr"/>
          <a:lstStyle/>
          <a:p>
            <a:pPr algn="l"/>
            <a:r>
              <a:rPr lang="cs-CZ" altLang="cs-CZ" sz="2800" b="1" dirty="0">
                <a:solidFill>
                  <a:schemeClr val="tx1"/>
                </a:solidFill>
              </a:rPr>
              <a:t>Mediace - výzkumy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1538" y="1445389"/>
            <a:ext cx="8280923" cy="5106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/>
              <a:t>Zvláště silné bylo uspokojení obětí z toho, že byly konečně vyslyšeny.</a:t>
            </a:r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endParaRPr lang="cs-CZ" sz="1800" b="1" dirty="0"/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marL="177800" lvl="1" indent="-1778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endParaRPr lang="cs-CZ" sz="500" b="1" i="1" dirty="0"/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r>
              <a:rPr lang="cs-CZ" sz="1800" b="1" i="1" dirty="0"/>
              <a:t>Výzkum: Uplatnění mediace v systému trestní justice II. (2010)</a:t>
            </a:r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endParaRPr lang="cs-CZ" sz="1800" b="1" dirty="0"/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endParaRPr lang="cs-CZ" sz="1800" b="1" i="1" dirty="0"/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endParaRPr lang="cs-CZ" sz="1800" b="1" i="1" dirty="0"/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endParaRPr lang="cs-CZ" sz="1800" b="1" i="1" dirty="0"/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endParaRPr lang="cs-CZ" sz="300" b="1" i="1" dirty="0"/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r>
              <a:rPr lang="cs-CZ" sz="1800" b="1" i="1" dirty="0"/>
              <a:t>Uplatnění mediace v systému trestní justice II. (2010) </a:t>
            </a:r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r>
              <a:rPr lang="cs-CZ" sz="1800" b="1" i="1" dirty="0"/>
              <a:t>Trestní sankce – jejich uplatňování, vliv na recidivu a mediální obraz v televizním zpravodajství. (2015)</a:t>
            </a:r>
          </a:p>
          <a:p>
            <a:pPr marL="0" lvl="1" algn="l">
              <a:spcBef>
                <a:spcPts val="600"/>
              </a:spcBef>
              <a:spcAft>
                <a:spcPts val="600"/>
              </a:spcAft>
            </a:pPr>
            <a:endParaRPr lang="cs-CZ" sz="1600" b="1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988840"/>
            <a:ext cx="7528145" cy="12904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4050092"/>
            <a:ext cx="7511741" cy="144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23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Účelová publikace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700" dirty="0"/>
              <a:t>Analytické oddělení</a:t>
            </a:r>
          </a:p>
          <a:p>
            <a:endParaRPr lang="cs-CZ" sz="2700" dirty="0"/>
          </a:p>
          <a:p>
            <a:r>
              <a:rPr lang="cs-CZ" sz="1600" dirty="0">
                <a:hlinkClick r:id="rId2"/>
              </a:rPr>
              <a:t>mkarban@pms.justice.cz</a:t>
            </a:r>
            <a:endParaRPr lang="cs-CZ" sz="1600" dirty="0"/>
          </a:p>
          <a:p>
            <a:r>
              <a:rPr lang="cs-CZ" sz="1600" dirty="0">
                <a:hlinkClick r:id="rId2"/>
              </a:rPr>
              <a:t>ssidlova@pms.justice.cz</a:t>
            </a: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441014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4CB8533B1CA814C9FDE7E23FF871C86" ma:contentTypeVersion="0" ma:contentTypeDescription="Vytvoří nový dokument" ma:contentTypeScope="" ma:versionID="2ee2e0855ace0aa00795ccedd1dc9fd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ecb93c72f33e94aa0d8973920a8bbe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1726A8-F6BD-4190-A6AA-931F5F49D0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6DF26B-B94C-4868-80CE-2DC46D37F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2391AA9-7E0F-4015-8C3A-3FDAE682E9C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478</Words>
  <Application>Microsoft Office PowerPoint</Application>
  <PresentationFormat>Předvádění na obrazovce (4:3)</PresentationFormat>
  <Paragraphs>66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</vt:lpstr>
      <vt:lpstr>Motiv systému Office</vt:lpstr>
      <vt:lpstr>Den mediace</vt:lpstr>
      <vt:lpstr>Mediace z pohledu PMS</vt:lpstr>
      <vt:lpstr>Základní data I - vývoj</vt:lpstr>
      <vt:lpstr>Základní data II - relace</vt:lpstr>
      <vt:lpstr>Základní data III – trestná činnost 2020</vt:lpstr>
      <vt:lpstr>Základní data IV – trestná činnost</vt:lpstr>
      <vt:lpstr>Základní data V – Ne/Dohoda </vt:lpstr>
      <vt:lpstr>Mediace - výzkumy</vt:lpstr>
      <vt:lpstr>Účelová publikace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NADPIS</dc:title>
  <dc:creator>Jakešová Miroslava</dc:creator>
  <cp:lastModifiedBy>Bačkovský Martin</cp:lastModifiedBy>
  <cp:revision>32</cp:revision>
  <dcterms:created xsi:type="dcterms:W3CDTF">2020-09-03T11:00:26Z</dcterms:created>
  <dcterms:modified xsi:type="dcterms:W3CDTF">2021-10-19T13:22:52Z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0x01010064CB8533B1CA814C9FDE7E23FF871C86</vt:lpwstr>
  </property>
</Properties>
</file>